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7" r:id="rId5"/>
    <p:sldId id="258" r:id="rId6"/>
    <p:sldId id="260" r:id="rId7"/>
    <p:sldId id="371" r:id="rId8"/>
    <p:sldId id="270" r:id="rId9"/>
    <p:sldId id="266" r:id="rId10"/>
    <p:sldId id="264" r:id="rId11"/>
    <p:sldId id="267" r:id="rId12"/>
    <p:sldId id="265" r:id="rId13"/>
    <p:sldId id="263" r:id="rId14"/>
    <p:sldId id="268" r:id="rId15"/>
    <p:sldId id="269" r:id="rId16"/>
    <p:sldId id="259" r:id="rId17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18" autoAdjust="0"/>
  </p:normalViewPr>
  <p:slideViewPr>
    <p:cSldViewPr snapToGrid="0">
      <p:cViewPr>
        <p:scale>
          <a:sx n="110" d="100"/>
          <a:sy n="110" d="100"/>
        </p:scale>
        <p:origin x="665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73431-3AA2-48B7-8289-C1513C12A489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F3C34-81E9-4E43-B23D-6332F5017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34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Load TMSL model in TE2 and explain the $ perspectives – show script and run it once</a:t>
            </a:r>
          </a:p>
          <a:p>
            <a:pPr marL="228600" indent="-228600">
              <a:buAutoNum type="arabicPeriod"/>
            </a:pPr>
            <a:r>
              <a:rPr lang="en-GB" dirty="0"/>
              <a:t>Close TE2 without saving</a:t>
            </a:r>
          </a:p>
          <a:p>
            <a:pPr marL="228600" indent="-228600">
              <a:buAutoNum type="arabicPeriod"/>
            </a:pPr>
            <a:r>
              <a:rPr lang="en-GB" dirty="0"/>
              <a:t>Show SSMS – no databases other than “</a:t>
            </a:r>
            <a:r>
              <a:rPr lang="en-GB" dirty="0" err="1"/>
              <a:t>AdventureWorks</a:t>
            </a:r>
            <a:r>
              <a:rPr lang="en-GB" dirty="0"/>
              <a:t>”</a:t>
            </a:r>
          </a:p>
          <a:p>
            <a:pPr marL="228600" indent="-228600">
              <a:buAutoNum type="arabicPeriod"/>
            </a:pPr>
            <a:r>
              <a:rPr lang="en-GB" dirty="0"/>
              <a:t>Run: deploy-submodels.cmd</a:t>
            </a:r>
          </a:p>
          <a:p>
            <a:pPr marL="228600" indent="-228600">
              <a:buAutoNum type="arabicPeriod"/>
            </a:pPr>
            <a:r>
              <a:rPr lang="en-GB" dirty="0"/>
              <a:t>Run: full-refresh-all.cmd</a:t>
            </a:r>
          </a:p>
          <a:p>
            <a:pPr marL="228600" indent="-228600">
              <a:buAutoNum type="arabicPeriod"/>
            </a:pPr>
            <a:r>
              <a:rPr lang="en-GB" dirty="0"/>
              <a:t>Show SSMS – now we have databases</a:t>
            </a:r>
          </a:p>
          <a:p>
            <a:pPr marL="228600" indent="-228600">
              <a:buAutoNum type="arabicPeriod"/>
            </a:pPr>
            <a:r>
              <a:rPr lang="en-GB" dirty="0"/>
              <a:t>Open TMSL in TE2 – modify date table, e.g.: add measure “Number of weekdays” – include in all perspectives:</a:t>
            </a:r>
            <a:br>
              <a:rPr lang="en-GB" dirty="0"/>
            </a:br>
            <a:br>
              <a:rPr lang="en-GB" dirty="0"/>
            </a:br>
            <a:r>
              <a:rPr lang="en-GB" sz="18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CALCULATE</a:t>
            </a:r>
            <a:r>
              <a:rPr lang="en-GB" sz="18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COUNTROWS</a:t>
            </a:r>
            <a:r>
              <a:rPr lang="en-GB" sz="18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'Date'</a:t>
            </a:r>
            <a:r>
              <a:rPr lang="en-GB" sz="18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'Date'[Day Number Of Week] &gt;= </a:t>
            </a:r>
            <a:r>
              <a:rPr lang="en-GB" sz="1800" dirty="0">
                <a:solidFill>
                  <a:srgbClr val="EE7F1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'Date'[Day Number Of Week] &lt;= </a:t>
            </a:r>
            <a:r>
              <a:rPr lang="en-GB" sz="1800" dirty="0">
                <a:solidFill>
                  <a:srgbClr val="EE7F1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GB" sz="18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)</a:t>
            </a:r>
            <a:br>
              <a:rPr lang="en-GB" dirty="0"/>
            </a:br>
            <a:endParaRPr lang="en-GB" dirty="0"/>
          </a:p>
          <a:p>
            <a:pPr marL="228600" indent="-228600">
              <a:buAutoNum type="arabicPeriod"/>
            </a:pPr>
            <a:r>
              <a:rPr lang="en-GB" dirty="0"/>
              <a:t>Save TMSL</a:t>
            </a:r>
          </a:p>
          <a:p>
            <a:pPr marL="228600" indent="-228600">
              <a:buAutoNum type="arabicPeriod"/>
            </a:pPr>
            <a:r>
              <a:rPr lang="en-GB" dirty="0"/>
              <a:t>Run: deploy-submodels.cmd again</a:t>
            </a:r>
          </a:p>
          <a:p>
            <a:pPr marL="228600" indent="-228600">
              <a:buAutoNum type="arabicPeriod"/>
            </a:pPr>
            <a:r>
              <a:rPr lang="en-GB" dirty="0"/>
              <a:t>Now, show that [Number of weekdays] is included in all models 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3C34-81E9-4E43-B23D-6332F5017B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92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 NOT use the local </a:t>
            </a:r>
            <a:r>
              <a:rPr lang="en-GB" dirty="0" err="1"/>
              <a:t>adventureworks</a:t>
            </a:r>
            <a:r>
              <a:rPr lang="en-GB" dirty="0"/>
              <a:t> model – because of locale settings, float values are not properly assigned to SVG strings…</a:t>
            </a:r>
            <a:br>
              <a:rPr lang="en-GB" dirty="0"/>
            </a:br>
            <a:r>
              <a:rPr lang="en-GB" dirty="0"/>
              <a:t>Use </a:t>
            </a:r>
            <a:r>
              <a:rPr lang="en-GB" dirty="0" err="1"/>
              <a:t>SpaceParts.pbix</a:t>
            </a:r>
            <a:r>
              <a:rPr lang="en-GB" dirty="0"/>
              <a:t> instead: </a:t>
            </a:r>
            <a:br>
              <a:rPr lang="en-GB" dirty="0"/>
            </a:br>
            <a:r>
              <a:rPr lang="en-GB" dirty="0"/>
              <a:t>Macros &gt; Add SVG Chart &gt; Bullet Chart &gt; Label and Qualitative ranges</a:t>
            </a:r>
            <a:br>
              <a:rPr lang="en-GB" dirty="0"/>
            </a:br>
            <a:r>
              <a:rPr lang="en-GB" dirty="0"/>
              <a:t>1. [Gross Sales]</a:t>
            </a:r>
            <a:br>
              <a:rPr lang="en-GB" dirty="0"/>
            </a:br>
            <a:r>
              <a:rPr lang="en-GB" dirty="0"/>
              <a:t>2. [Total Budget]</a:t>
            </a:r>
            <a:br>
              <a:rPr lang="en-GB" dirty="0"/>
            </a:br>
            <a:r>
              <a:rPr lang="en-GB" dirty="0"/>
              <a:t>3. Customer[Key Account Name]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F3C34-81E9-4E43-B23D-6332F5017B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72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904D7-0A00-814A-40DA-81A91A66F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6826B-4373-7DD0-CD91-103223CA8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51BB8-86FA-D662-85D6-F35A1CD78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684E-EB56-4124-8041-6A1B491229A0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3D60E-1AC8-1DA9-8D81-A5E9EF9B3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68098-D6C1-D70B-7CF0-E39EE104D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C54E-6864-4280-816B-0F694C00E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8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C6D7-F984-CB30-005D-7252A4A54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D7EAD9-9822-25FC-7527-82F26D6DBA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05209-0A0F-320E-9495-D759DF15E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684E-EB56-4124-8041-6A1B491229A0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F2540-EAC7-CFEC-3B8D-FF5566995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4CA2-1DC3-B6FC-A7D6-7EDD7AB2C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C54E-6864-4280-816B-0F694C00E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07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60D573-1D9E-8CD4-93BF-3704C04886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2C336B-1CF6-304C-9312-FC5CC230B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F86A8-4689-EB89-55E7-7454CECE5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684E-EB56-4124-8041-6A1B491229A0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D5C99-9A3F-5360-95B2-2C7575D27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B5189-300F-B663-6CF6-CD8FFED1F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C54E-6864-4280-816B-0F694C00E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4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713C6-EF55-7725-7957-EC82B8439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F8AAF-7DEC-22F3-D9B1-ADDA17076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99E3F-5113-640D-1DF6-4E99AF400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684E-EB56-4124-8041-6A1B491229A0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A16A5-04C0-709F-31B0-8CF38CEA2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16359-5C1F-072C-BD07-231CAE12D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C54E-6864-4280-816B-0F694C00E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3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9403A-CDEB-90A4-FF40-6F844DAAC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D6F16-7568-0076-4BA1-45A7D3A76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8B36D-1256-A6D4-FBD0-8FBCA9A1B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684E-EB56-4124-8041-6A1B491229A0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F5D08-2068-DF05-8315-8EF55A36E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270D9-1D33-B978-F803-C9D2C62B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C54E-6864-4280-816B-0F694C00E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14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2645-8244-38A5-8348-C644BB3B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BE882-E50E-2666-151A-A717369646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78C30-9045-B9BC-9CB0-BCADA6A18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7D6F4-5A8C-DB15-8060-0BD188612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684E-EB56-4124-8041-6A1B491229A0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2C56B-5455-2D2F-B152-F67C602EC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D2BE92-8A8B-E6AB-2F08-2613B6CA4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C54E-6864-4280-816B-0F694C00E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43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3DA26-A668-5861-66F8-B99C24AB9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DF880-1DB8-C007-AC06-81A84DED2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75F5D9-A843-B713-6CBC-27765FD27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44D046-B3E6-8E1A-0AE9-4303E5E63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1D2D3F-0F33-1FB8-84B0-966D1D8A5D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4B82F4-A10B-FB50-1FDF-8EF75CC25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684E-EB56-4124-8041-6A1B491229A0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FF879-C2F0-83E3-F233-124F5B49B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B00B3B-F124-AC4E-21A9-47EA6290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C54E-6864-4280-816B-0F694C00E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19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3931D-C45F-BD68-0268-91FD28F05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1D4C2-BF99-CD05-FEF8-426B01D84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684E-EB56-4124-8041-6A1B491229A0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08550-6666-C290-92D0-1EFA46C8A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F4146-512B-57AF-FAC7-CD4D321B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C54E-6864-4280-816B-0F694C00E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50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C6FF9B-C12B-F8D7-0DDF-5482672C2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684E-EB56-4124-8041-6A1B491229A0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EDBCA6-D9ED-4C0C-DE77-B3954DFC9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0E2680-B61B-86B6-D04D-7A20CA213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C54E-6864-4280-816B-0F694C00E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11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2B212-EF0B-D383-9586-C4D05F6D4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0CF6A-924E-61C2-39FC-A240F0111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284A5-5EE4-D6FE-48C6-A5E855716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AA688A-C604-CE2D-BE00-D239107A8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684E-EB56-4124-8041-6A1B491229A0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36D76-3966-F7FD-5E5F-B13B9A7D4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28D61-C3E8-B242-9EDC-2B32194FF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C54E-6864-4280-816B-0F694C00E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99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DFC02-DD7F-F1B8-E0B3-872A5F008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1D9023-2735-E3D3-077B-C57F68442A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AA589-0D40-9668-CF3F-6A9B059DC4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742838-11D5-A359-78D9-A9981CD90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1684E-EB56-4124-8041-6A1B491229A0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892209-995E-E0E9-11DF-9EC30F9E1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F0CC1-0897-E4B0-EF3F-F11DDB6F9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9C54E-6864-4280-816B-0F694C00E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89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5CAC5-3F88-600A-6253-568EECD74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97B3A-D4D1-95B5-A771-82BA9998D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B6579-5DC5-C17A-E865-07BB4B57B4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1684E-EB56-4124-8041-6A1B491229A0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CDBD7-3E4B-50B0-5CE2-CD639BE07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CAEE8-DD7C-1064-5ABE-D05E590558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9C54E-6864-4280-816B-0F694C00E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4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abulareditor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tykier/trainin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2" descr="A black circle with a white background&#10;&#10;Description automatically generated">
            <a:extLst>
              <a:ext uri="{FF2B5EF4-FFF2-40B4-BE49-F238E27FC236}">
                <a16:creationId xmlns:a16="http://schemas.microsoft.com/office/drawing/2014/main" id="{9E691635-4E7F-19C3-CC55-45588B23D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205" y="2027781"/>
            <a:ext cx="3461957" cy="994177"/>
          </a:xfrm>
          <a:prstGeom prst="rect">
            <a:avLst/>
          </a:prstGeom>
        </p:spPr>
      </p:pic>
      <p:pic>
        <p:nvPicPr>
          <p:cNvPr id="7" name="Picture 6" descr="A purple letters on a black background&#10;&#10;Description automatically generated">
            <a:extLst>
              <a:ext uri="{FF2B5EF4-FFF2-40B4-BE49-F238E27FC236}">
                <a16:creationId xmlns:a16="http://schemas.microsoft.com/office/drawing/2014/main" id="{75B76685-BB18-9D2B-AFCF-460E1FCCD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219" y="1812970"/>
            <a:ext cx="2945694" cy="1325563"/>
          </a:xfrm>
          <a:prstGeom prst="rect">
            <a:avLst/>
          </a:prstGeom>
        </p:spPr>
      </p:pic>
      <p:pic>
        <p:nvPicPr>
          <p:cNvPr id="8" name="Picture 7" descr="A black background with green text&#10;&#10;Description automatically generated">
            <a:extLst>
              <a:ext uri="{FF2B5EF4-FFF2-40B4-BE49-F238E27FC236}">
                <a16:creationId xmlns:a16="http://schemas.microsoft.com/office/drawing/2014/main" id="{CCA11777-87D5-5D18-C650-8FE81C4E6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7030"/>
            <a:ext cx="3385391" cy="1861970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8A8E5FD4-91FC-75C6-68C1-8DA3A0223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391" y="4156761"/>
            <a:ext cx="2618549" cy="531141"/>
          </a:xfrm>
          <a:prstGeom prst="rect">
            <a:avLst/>
          </a:prstGeom>
        </p:spPr>
      </p:pic>
      <p:pic>
        <p:nvPicPr>
          <p:cNvPr id="10" name="Picture 9" descr="A cartoon character with a hand and a blue globe&#10;&#10;Description automatically generated">
            <a:extLst>
              <a:ext uri="{FF2B5EF4-FFF2-40B4-BE49-F238E27FC236}">
                <a16:creationId xmlns:a16="http://schemas.microsoft.com/office/drawing/2014/main" id="{3D7EDF84-231E-919D-828B-8E8FD2FBD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895" y="3836043"/>
            <a:ext cx="2418742" cy="1209371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671D202-5B1E-ACA0-1FF5-3E8A5E2D85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704" y="4156762"/>
            <a:ext cx="2016320" cy="645222"/>
          </a:xfrm>
          <a:prstGeom prst="rect">
            <a:avLst/>
          </a:prstGeom>
        </p:spPr>
      </p:pic>
      <p:pic>
        <p:nvPicPr>
          <p:cNvPr id="12" name="Picture 11" descr="A logo for a company&#10;&#10;Description automatically generated">
            <a:extLst>
              <a:ext uri="{FF2B5EF4-FFF2-40B4-BE49-F238E27FC236}">
                <a16:creationId xmlns:a16="http://schemas.microsoft.com/office/drawing/2014/main" id="{5AE9DB51-FD86-3A76-3931-B0AECB2F09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916" y="3836951"/>
            <a:ext cx="2014019" cy="120841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749C7ED-A544-CDA2-935D-88275092009A}"/>
              </a:ext>
            </a:extLst>
          </p:cNvPr>
          <p:cNvSpPr txBox="1">
            <a:spLocks/>
          </p:cNvSpPr>
          <p:nvPr/>
        </p:nvSpPr>
        <p:spPr>
          <a:xfrm>
            <a:off x="838200" y="3951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Big thank you to our great sponsors</a:t>
            </a:r>
          </a:p>
        </p:txBody>
      </p:sp>
    </p:spTree>
    <p:extLst>
      <p:ext uri="{BB962C8B-B14F-4D97-AF65-F5344CB8AC3E}">
        <p14:creationId xmlns:p14="http://schemas.microsoft.com/office/powerpoint/2010/main" val="3866229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CA12A-089A-47C0-A337-9BB27E12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SVG Measures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72736-9938-B1B2-25AF-992704C55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Credit:</a:t>
            </a:r>
          </a:p>
          <a:p>
            <a:pPr lvl="1"/>
            <a:r>
              <a:rPr lang="en-GB" dirty="0"/>
              <a:t>Kurt Buhler</a:t>
            </a:r>
          </a:p>
          <a:p>
            <a:pPr lvl="1"/>
            <a:r>
              <a:rPr lang="en-GB" dirty="0"/>
              <a:t>data-goblins.com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hlinkClick r:id="rId3"/>
              </a:rPr>
              <a:t>https://blog.tabulareditor.com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(Blog post coming soon)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FB69054-2594-5E87-20C0-67E25522A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390" y="1201319"/>
            <a:ext cx="7130918" cy="4192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Wizarding World of Harry Potter: Inside Universal Studios Attraction">
            <a:extLst>
              <a:ext uri="{FF2B5EF4-FFF2-40B4-BE49-F238E27FC236}">
                <a16:creationId xmlns:a16="http://schemas.microsoft.com/office/drawing/2014/main" id="{556AA69F-C170-7444-D7C6-40DEB4B90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980" y="1442677"/>
            <a:ext cx="7031294" cy="395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32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165C4-DEE0-B184-D6B0-F0F344475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Snek</a:t>
            </a:r>
            <a:r>
              <a:rPr lang="en-GB" dirty="0"/>
              <a:t>!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347894-8FCE-E62C-979F-0EABFBCE7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Credit:</a:t>
            </a:r>
          </a:p>
          <a:p>
            <a:pPr lvl="1"/>
            <a:r>
              <a:rPr lang="en-GB" dirty="0"/>
              <a:t>Kurt Buhler</a:t>
            </a:r>
          </a:p>
          <a:p>
            <a:pPr lvl="1"/>
            <a:r>
              <a:rPr lang="en-GB" dirty="0"/>
              <a:t>data-goblins.com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3074" name="Picture 2" descr="Basilisk | Official Harry Potter Encyclopedia">
            <a:extLst>
              <a:ext uri="{FF2B5EF4-FFF2-40B4-BE49-F238E27FC236}">
                <a16:creationId xmlns:a16="http://schemas.microsoft.com/office/drawing/2014/main" id="{F83EB7FC-8E7D-D4A4-68A1-E9F29BA9E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470" y="1027906"/>
            <a:ext cx="7258502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704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73358-F4EF-02BF-6281-66A8F0B2A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027D9-E7DD-B78E-305B-B736A972D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examples can be found here:</a:t>
            </a:r>
          </a:p>
          <a:p>
            <a:pPr lvl="1"/>
            <a:r>
              <a:rPr lang="en-GB" dirty="0">
                <a:hlinkClick r:id="rId2"/>
              </a:rPr>
              <a:t>https://github.com/otykier/training</a:t>
            </a:r>
            <a:r>
              <a:rPr lang="en-GB" dirty="0"/>
              <a:t> </a:t>
            </a:r>
          </a:p>
          <a:p>
            <a:pPr lvl="1"/>
            <a:endParaRPr lang="en-GB" dirty="0"/>
          </a:p>
          <a:p>
            <a:r>
              <a:rPr lang="en-GB" dirty="0"/>
              <a:t>Happy scripting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373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CB24-8427-21ED-F8F5-0D6013446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 evaluation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384FE-974B-A31A-53C6-6A6BE8352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69873" cy="4351338"/>
          </a:xfrm>
        </p:spPr>
        <p:txBody>
          <a:bodyPr/>
          <a:lstStyle/>
          <a:p>
            <a:r>
              <a:rPr lang="en-US"/>
              <a:t>Do it before end of day raffle</a:t>
            </a:r>
            <a:endParaRPr lang="da-DK"/>
          </a:p>
          <a:p>
            <a:r>
              <a:rPr lang="en-US"/>
              <a:t>Win a ticket to next years conference!</a:t>
            </a:r>
          </a:p>
        </p:txBody>
      </p:sp>
      <p:pic>
        <p:nvPicPr>
          <p:cNvPr id="5" name="Picture 4" descr="A qr code with a few squares&#10;&#10;Description automatically generated">
            <a:extLst>
              <a:ext uri="{FF2B5EF4-FFF2-40B4-BE49-F238E27FC236}">
                <a16:creationId xmlns:a16="http://schemas.microsoft.com/office/drawing/2014/main" id="{131A2AFD-90D5-4E05-6614-DE50FFC55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083" y="1825625"/>
            <a:ext cx="4200717" cy="420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13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C14FD-694C-77AA-60EF-4DF0ECEC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Raffle prizes from the sponsors</a:t>
            </a:r>
          </a:p>
        </p:txBody>
      </p:sp>
      <p:pic>
        <p:nvPicPr>
          <p:cNvPr id="8" name="Picture 7" descr="A green and black text&#10;&#10;Description automatically generated">
            <a:extLst>
              <a:ext uri="{FF2B5EF4-FFF2-40B4-BE49-F238E27FC236}">
                <a16:creationId xmlns:a16="http://schemas.microsoft.com/office/drawing/2014/main" id="{959370AC-F1DD-BBEE-3488-AB152A056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09" y="4912590"/>
            <a:ext cx="3269622" cy="1040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530E60-9FF8-5959-272A-057475846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93" y="1945437"/>
            <a:ext cx="3162463" cy="22162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66B0FA-5FB2-9F48-5353-189C879D9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364" y="2951796"/>
            <a:ext cx="2043955" cy="31712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EF1FAF-FCD9-77A1-1CA1-870F38E6B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181" y="2473765"/>
            <a:ext cx="1933525" cy="3194988"/>
          </a:xfrm>
          <a:prstGeom prst="rect">
            <a:avLst/>
          </a:prstGeom>
        </p:spPr>
      </p:pic>
      <p:pic>
        <p:nvPicPr>
          <p:cNvPr id="4" name="Picture 3" descr="A bottle of rum with a yellow label&#10;&#10;Description automatically generated">
            <a:extLst>
              <a:ext uri="{FF2B5EF4-FFF2-40B4-BE49-F238E27FC236}">
                <a16:creationId xmlns:a16="http://schemas.microsoft.com/office/drawing/2014/main" id="{3F966EE2-4D56-7955-4254-B00E807209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329" y="1945437"/>
            <a:ext cx="2431999" cy="307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66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F740E-CB81-18EE-60D6-76070C6C0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237" y="250893"/>
            <a:ext cx="5404834" cy="2387600"/>
          </a:xfrm>
        </p:spPr>
        <p:txBody>
          <a:bodyPr/>
          <a:lstStyle/>
          <a:p>
            <a:r>
              <a:rPr lang="en-GB" dirty="0"/>
              <a:t>Tabular Editor Scripting Magic</a:t>
            </a:r>
            <a:endParaRPr lang="en-US" dirty="0"/>
          </a:p>
        </p:txBody>
      </p:sp>
      <p:pic>
        <p:nvPicPr>
          <p:cNvPr id="1026" name="Picture 2" descr="Happy birthday, Harry Potter! 7 Reasons we love this wizard">
            <a:extLst>
              <a:ext uri="{FF2B5EF4-FFF2-40B4-BE49-F238E27FC236}">
                <a16:creationId xmlns:a16="http://schemas.microsoft.com/office/drawing/2014/main" id="{CB301A77-E9CC-90E5-02F7-CE7069D6F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023" y="2185115"/>
            <a:ext cx="5061397" cy="284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DAFAAD49-3AF9-C053-8FCD-D284FE83DAA3}"/>
              </a:ext>
            </a:extLst>
          </p:cNvPr>
          <p:cNvSpPr/>
          <p:nvPr/>
        </p:nvSpPr>
        <p:spPr>
          <a:xfrm>
            <a:off x="7899621" y="1511121"/>
            <a:ext cx="4009045" cy="673994"/>
          </a:xfrm>
          <a:prstGeom prst="wedgeEllipseCallout">
            <a:avLst>
              <a:gd name="adj1" fmla="val -7426"/>
              <a:gd name="adj2" fmla="val 1136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 err="1">
                <a:latin typeface="Consolas" panose="020B0609020204030204" pitchFamily="49" charset="0"/>
              </a:rPr>
              <a:t>Selected.Patronum.Output</a:t>
            </a:r>
            <a:r>
              <a:rPr lang="en-GB" dirty="0">
                <a:latin typeface="Consolas" panose="020B0609020204030204" pitchFamily="49" charset="0"/>
              </a:rPr>
              <a:t>();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78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FD83-4395-2FBC-BA71-36D4B7EDD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About me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A789F-8155-025E-E312-783AAD1A1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40557" cy="4351338"/>
          </a:xfrm>
        </p:spPr>
        <p:txBody>
          <a:bodyPr/>
          <a:lstStyle/>
          <a:p>
            <a:r>
              <a:rPr lang="en-GB" dirty="0"/>
              <a:t>Daniel Otykier</a:t>
            </a:r>
          </a:p>
          <a:p>
            <a:r>
              <a:rPr lang="en-GB" dirty="0"/>
              <a:t>Inventor of Tabular Editor</a:t>
            </a:r>
          </a:p>
          <a:p>
            <a:r>
              <a:rPr lang="en-GB" dirty="0"/>
              <a:t>CTO @ Tabular Editor </a:t>
            </a:r>
            <a:r>
              <a:rPr lang="en-GB" dirty="0" err="1"/>
              <a:t>ApS</a:t>
            </a:r>
            <a:endParaRPr lang="en-GB" dirty="0"/>
          </a:p>
          <a:p>
            <a:r>
              <a:rPr lang="en-GB" dirty="0"/>
              <a:t>Microsoft Data Platform MVP (5 years)</a:t>
            </a:r>
          </a:p>
          <a:p>
            <a:r>
              <a:rPr lang="en-GB" dirty="0"/>
              <a:t>Power BI Contributor (“External Tools” ribbon)</a:t>
            </a:r>
            <a:endParaRPr lang="en-US" dirty="0"/>
          </a:p>
        </p:txBody>
      </p:sp>
      <p:pic>
        <p:nvPicPr>
          <p:cNvPr id="1026" name="Picture 2" descr="Daniel Otykier">
            <a:extLst>
              <a:ext uri="{FF2B5EF4-FFF2-40B4-BE49-F238E27FC236}">
                <a16:creationId xmlns:a16="http://schemas.microsoft.com/office/drawing/2014/main" id="{96D083CC-E355-9C6C-B501-571520C87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880" y="1924777"/>
            <a:ext cx="3074791" cy="461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rry Potter Sorting Hat [9912526] - Struts Party Superstore">
            <a:extLst>
              <a:ext uri="{FF2B5EF4-FFF2-40B4-BE49-F238E27FC236}">
                <a16:creationId xmlns:a16="http://schemas.microsoft.com/office/drawing/2014/main" id="{81746DD2-6E31-CAFC-F0C0-321237036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200" r="98200">
                        <a14:foregroundMark x1="10400" y1="58286" x2="3200" y2="64429"/>
                        <a14:foregroundMark x1="3200" y1="64429" x2="15000" y2="59286"/>
                        <a14:foregroundMark x1="15000" y1="59286" x2="10200" y2="57857"/>
                        <a14:foregroundMark x1="89600" y1="59857" x2="98200" y2="63571"/>
                        <a14:foregroundMark x1="98200" y1="63571" x2="88400" y2="6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869" y="-1949060"/>
            <a:ext cx="1836308" cy="257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67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7.40741E-7 L 0.00521 0.43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2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02A7-E0AD-2F39-0B10-6CCB8F56C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Tabular Editor scripting?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3240F-2CE0-1A7F-ED91-D98D9CC4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8726" cy="4351338"/>
          </a:xfrm>
        </p:spPr>
        <p:txBody>
          <a:bodyPr>
            <a:normAutofit fontScale="92500"/>
          </a:bodyPr>
          <a:lstStyle/>
          <a:p>
            <a:r>
              <a:rPr lang="en-GB" dirty="0"/>
              <a:t>One size rarely fits all…</a:t>
            </a:r>
          </a:p>
          <a:p>
            <a:r>
              <a:rPr lang="en-GB" dirty="0"/>
              <a:t>Pro software must be extensible</a:t>
            </a:r>
          </a:p>
          <a:p>
            <a:r>
              <a:rPr lang="en-GB" dirty="0"/>
              <a:t>Tabular Editor uses C# for scripting</a:t>
            </a:r>
          </a:p>
          <a:p>
            <a:r>
              <a:rPr lang="en-GB" dirty="0"/>
              <a:t>Use scripts to modify the model metadata</a:t>
            </a:r>
          </a:p>
          <a:p>
            <a:r>
              <a:rPr lang="en-GB" dirty="0"/>
              <a:t>Use scripts to interact with the user</a:t>
            </a:r>
          </a:p>
          <a:p>
            <a:r>
              <a:rPr lang="en-GB" dirty="0"/>
              <a:t>Save scripts as custom macros</a:t>
            </a:r>
          </a:p>
          <a:p>
            <a:pPr lvl="1"/>
            <a:r>
              <a:rPr lang="en-GB" dirty="0"/>
              <a:t>integrates directly in Tabular Editors UI</a:t>
            </a:r>
          </a:p>
          <a:p>
            <a:r>
              <a:rPr lang="en-GB" dirty="0"/>
              <a:t>Available in both TE2 and TE3!!!</a:t>
            </a:r>
            <a:endParaRPr lang="en-US" dirty="0"/>
          </a:p>
        </p:txBody>
      </p:sp>
      <p:pic>
        <p:nvPicPr>
          <p:cNvPr id="2050" name="Picture 2" descr="Agile - what sorcery is this?">
            <a:extLst>
              <a:ext uri="{FF2B5EF4-FFF2-40B4-BE49-F238E27FC236}">
                <a16:creationId xmlns:a16="http://schemas.microsoft.com/office/drawing/2014/main" id="{F140CABC-4780-3D33-1409-1829AD6D0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707" y="2669450"/>
            <a:ext cx="532447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749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DA440-5843-8781-DAD5-55290BF99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Intelligence on Steroids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F2B5E-328D-DAD4-F3A7-436D5CD58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How Does Harry Potter's Time-Turner Work?">
            <a:extLst>
              <a:ext uri="{FF2B5EF4-FFF2-40B4-BE49-F238E27FC236}">
                <a16:creationId xmlns:a16="http://schemas.microsoft.com/office/drawing/2014/main" id="{B17A88B4-0F70-E490-AA65-4FF0C3C3A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481" y="1825625"/>
            <a:ext cx="8291052" cy="414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239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043BB-B0E4-99ED-1647-C80EA9E81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Master Model Pattern</a:t>
            </a:r>
            <a:endParaRPr lang="en-US" dirty="0"/>
          </a:p>
        </p:txBody>
      </p:sp>
      <p:pic>
        <p:nvPicPr>
          <p:cNvPr id="1026" name="Picture 2" descr="Battle of the Seven Potters | Harry Potter Wiki | Fandom">
            <a:extLst>
              <a:ext uri="{FF2B5EF4-FFF2-40B4-BE49-F238E27FC236}">
                <a16:creationId xmlns:a16="http://schemas.microsoft.com/office/drawing/2014/main" id="{2C5F3D38-44CD-CAA2-E918-CF06BFFA1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82" y="1690688"/>
            <a:ext cx="7677036" cy="452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712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EB98-169F-F1E4-638A-1BC5AAA2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Refresher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43FB5-A67A-2413-B11B-420308ECE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Credit:</a:t>
            </a:r>
          </a:p>
          <a:p>
            <a:pPr lvl="1"/>
            <a:r>
              <a:rPr lang="en-GB" dirty="0"/>
              <a:t>Michael Kovalsky</a:t>
            </a:r>
          </a:p>
          <a:p>
            <a:pPr lvl="1"/>
            <a:r>
              <a:rPr lang="en-GB" dirty="0"/>
              <a:t>elegantbi.com</a:t>
            </a:r>
            <a:endParaRPr lang="en-US" dirty="0"/>
          </a:p>
        </p:txBody>
      </p:sp>
      <p:pic>
        <p:nvPicPr>
          <p:cNvPr id="4098" name="Picture 2" descr="Harry Potter: Do Hermione's Parents Get Their Memories Back?">
            <a:extLst>
              <a:ext uri="{FF2B5EF4-FFF2-40B4-BE49-F238E27FC236}">
                <a16:creationId xmlns:a16="http://schemas.microsoft.com/office/drawing/2014/main" id="{48E75BC8-254C-8534-9EF3-4A262D97B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671" y="1690688"/>
            <a:ext cx="7334864" cy="366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801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EE53-A201-E757-D63C-7624AFE97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Invoking ChatGPT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40A70-37EA-A767-710A-863D69148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Credit:</a:t>
            </a:r>
          </a:p>
          <a:p>
            <a:pPr lvl="1"/>
            <a:r>
              <a:rPr lang="en-GB" dirty="0"/>
              <a:t>David Bojsen</a:t>
            </a:r>
            <a:endParaRPr lang="en-US" dirty="0"/>
          </a:p>
        </p:txBody>
      </p:sp>
      <p:pic>
        <p:nvPicPr>
          <p:cNvPr id="5122" name="Picture 2" descr="Parseltongue | Harry Potter Wiki | Fandom">
            <a:extLst>
              <a:ext uri="{FF2B5EF4-FFF2-40B4-BE49-F238E27FC236}">
                <a16:creationId xmlns:a16="http://schemas.microsoft.com/office/drawing/2014/main" id="{F945F029-8A36-0C80-E99E-716DFCDDE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5"/>
          <a:stretch/>
        </p:blipFill>
        <p:spPr bwMode="auto">
          <a:xfrm>
            <a:off x="4365524" y="2207163"/>
            <a:ext cx="7586814" cy="400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255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526652977D0C4380958E54BA2CC1B2" ma:contentTypeVersion="15" ma:contentTypeDescription="Create a new document." ma:contentTypeScope="" ma:versionID="5fb245a1f7641cb89cd898670d436907">
  <xsd:schema xmlns:xsd="http://www.w3.org/2001/XMLSchema" xmlns:xs="http://www.w3.org/2001/XMLSchema" xmlns:p="http://schemas.microsoft.com/office/2006/metadata/properties" xmlns:ns3="c8a6ffbd-ae26-4ddd-9d79-068e6a9ccca2" xmlns:ns4="895f1b88-df07-484e-9f25-e3d6a6dd9847" targetNamespace="http://schemas.microsoft.com/office/2006/metadata/properties" ma:root="true" ma:fieldsID="985d17be58259c51403b6e07627a6b64" ns3:_="" ns4:_="">
    <xsd:import namespace="c8a6ffbd-ae26-4ddd-9d79-068e6a9ccca2"/>
    <xsd:import namespace="895f1b88-df07-484e-9f25-e3d6a6dd984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a6ffbd-ae26-4ddd-9d79-068e6a9ccc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5f1b88-df07-484e-9f25-e3d6a6dd984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a6ffbd-ae26-4ddd-9d79-068e6a9ccca2" xsi:nil="true"/>
  </documentManagement>
</p:properties>
</file>

<file path=customXml/itemProps1.xml><?xml version="1.0" encoding="utf-8"?>
<ds:datastoreItem xmlns:ds="http://schemas.openxmlformats.org/officeDocument/2006/customXml" ds:itemID="{EABF861E-D952-4AD2-9288-A96F270A3A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a6ffbd-ae26-4ddd-9d79-068e6a9ccca2"/>
    <ds:schemaRef ds:uri="895f1b88-df07-484e-9f25-e3d6a6dd98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7936B5C-435D-4F2D-B9D1-E386A43AEA3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F8CCDC-CD9D-4E27-898F-5013AE407A09}">
  <ds:schemaRefs>
    <ds:schemaRef ds:uri="http://schemas.microsoft.com/office/infopath/2007/PartnerControls"/>
    <ds:schemaRef ds:uri="c8a6ffbd-ae26-4ddd-9d79-068e6a9ccca2"/>
    <ds:schemaRef ds:uri="http://www.w3.org/XML/1998/namespace"/>
    <ds:schemaRef ds:uri="http://schemas.microsoft.com/office/2006/documentManagement/types"/>
    <ds:schemaRef ds:uri="http://purl.org/dc/elements/1.1/"/>
    <ds:schemaRef ds:uri="895f1b88-df07-484e-9f25-e3d6a6dd9847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393</Words>
  <Application>Microsoft Office PowerPoint</Application>
  <PresentationFormat>Widescreen</PresentationFormat>
  <Paragraphs>64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Consolas</vt:lpstr>
      <vt:lpstr>Wingdings</vt:lpstr>
      <vt:lpstr>Office Theme</vt:lpstr>
      <vt:lpstr>PowerPoint Presentation</vt:lpstr>
      <vt:lpstr>Raffle prizes from the sponsors</vt:lpstr>
      <vt:lpstr>Tabular Editor Scripting Magic</vt:lpstr>
      <vt:lpstr>About me</vt:lpstr>
      <vt:lpstr>What is Tabular Editor scripting?</vt:lpstr>
      <vt:lpstr>Time Intelligence on Steroids</vt:lpstr>
      <vt:lpstr>Master Model Pattern</vt:lpstr>
      <vt:lpstr>Model Refresher</vt:lpstr>
      <vt:lpstr>Invoking ChatGPT</vt:lpstr>
      <vt:lpstr>SVG Measures</vt:lpstr>
      <vt:lpstr>Snek!</vt:lpstr>
      <vt:lpstr>Thank you</vt:lpstr>
      <vt:lpstr>Session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Sponsors</dc:title>
  <dc:creator>Just Blindbaek</dc:creator>
  <cp:lastModifiedBy>Daniel Otykier</cp:lastModifiedBy>
  <cp:revision>5</cp:revision>
  <dcterms:created xsi:type="dcterms:W3CDTF">2023-09-12T06:33:16Z</dcterms:created>
  <dcterms:modified xsi:type="dcterms:W3CDTF">2024-09-13T13:09:53Z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0x010100EF526652977D0C4380958E54BA2CC1B2</vt:lpwstr>
  </property>
</Properties>
</file>